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38"/>
  </p:notesMasterIdLst>
  <p:sldIdLst>
    <p:sldId id="256" r:id="rId2"/>
    <p:sldId id="306" r:id="rId3"/>
    <p:sldId id="320" r:id="rId4"/>
    <p:sldId id="322" r:id="rId5"/>
    <p:sldId id="379" r:id="rId6"/>
    <p:sldId id="380" r:id="rId7"/>
    <p:sldId id="325" r:id="rId8"/>
    <p:sldId id="381" r:id="rId9"/>
    <p:sldId id="326" r:id="rId10"/>
    <p:sldId id="327" r:id="rId11"/>
    <p:sldId id="328" r:id="rId12"/>
    <p:sldId id="382" r:id="rId13"/>
    <p:sldId id="383" r:id="rId14"/>
    <p:sldId id="384" r:id="rId15"/>
    <p:sldId id="385" r:id="rId16"/>
    <p:sldId id="386" r:id="rId17"/>
    <p:sldId id="387" r:id="rId18"/>
    <p:sldId id="388" r:id="rId19"/>
    <p:sldId id="390" r:id="rId20"/>
    <p:sldId id="389" r:id="rId21"/>
    <p:sldId id="391" r:id="rId22"/>
    <p:sldId id="392" r:id="rId23"/>
    <p:sldId id="394" r:id="rId24"/>
    <p:sldId id="393" r:id="rId25"/>
    <p:sldId id="395" r:id="rId26"/>
    <p:sldId id="396" r:id="rId27"/>
    <p:sldId id="339" r:id="rId28"/>
    <p:sldId id="338" r:id="rId29"/>
    <p:sldId id="340" r:id="rId30"/>
    <p:sldId id="341" r:id="rId31"/>
    <p:sldId id="281" r:id="rId32"/>
    <p:sldId id="342" r:id="rId33"/>
    <p:sldId id="343" r:id="rId34"/>
    <p:sldId id="279" r:id="rId35"/>
    <p:sldId id="293" r:id="rId36"/>
    <p:sldId id="318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 雅心" initials="柯" lastIdx="2" clrIdx="0">
    <p:extLst>
      <p:ext uri="{19B8F6BF-5375-455C-9EA6-DF929625EA0E}">
        <p15:presenceInfo xmlns:p15="http://schemas.microsoft.com/office/powerpoint/2012/main" userId="92cf7aa04da37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C50"/>
    <a:srgbClr val="C42772"/>
    <a:srgbClr val="97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24" autoAdjust="0"/>
    <p:restoredTop sz="93356" autoAdjust="0"/>
  </p:normalViewPr>
  <p:slideViewPr>
    <p:cSldViewPr snapToGrid="0">
      <p:cViewPr varScale="1">
        <p:scale>
          <a:sx n="118" d="100"/>
          <a:sy n="118" d="100"/>
        </p:scale>
        <p:origin x="4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521D-DBAA-43D9-9072-84B706BE836A}" type="datetimeFigureOut">
              <a:rPr lang="zh-CN" altLang="en-US" smtClean="0"/>
              <a:t>2025/4/1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FD7-10F0-4285-9007-02347AB7E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80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7163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3559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1257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645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328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9900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00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282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4992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595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3043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773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594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868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5756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4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66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931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42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24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765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111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61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0FE-B781-4378-944C-D3B04E735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452D-1DEE-400F-96B9-B09E09F8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293A-C2C5-4BB9-A883-E6B9BF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C69-B41F-DE4C-831A-D8424F807BE8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0F7-7498-4BFB-AFB3-C0AF839F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8B3-F993-4332-B46A-9B00F95A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A8E-5D00-4FC3-AC24-F4EBA716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614DB-70F3-4FA6-A222-BBC78850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2868-7024-46FA-8F04-85EA4BD7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FC8-DFFA-D24D-A5EF-CA258F7770D1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2254-EA95-432A-AB45-8615B85E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808E-3A5B-4873-A3F7-6A8F13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243C6-D4B0-4218-BBF1-EA913BD5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F55F7-6510-4623-B031-315D2546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C37F-CC0D-45C2-9AD0-A713A0DD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FFC3-274A-3F42-ACCA-D9B8A3B526D5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9251-BDA5-4367-8ACF-B7312351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4F6C-5043-4B18-A1CE-B3627D1E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2603-B35A-4F07-94B0-8AD1ED5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366-A888-4E64-984F-C5039D21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01A1-2715-4191-91FA-567883D1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249-BCCB-264D-B79F-54FC0AE338E6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F77C-62EB-44C1-8942-D5A5DF2B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3688-A521-453D-B727-A1E0956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055-ED93-447F-9628-CAD56D0F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E171-6D64-4867-A877-867325F3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5460-E60B-464E-AF4E-791B6274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BB3E-A6F4-1C4A-9F3A-D1DAE292F78C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7008-458B-4521-A32F-32DD65BD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E32E-4C89-4BEF-8EC3-D6E3B2A6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88EC-C586-4D0F-AEA7-84F54434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1E2E4-E2A7-4D70-A553-241D9982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E4DE-ECD2-4133-981F-855ADC14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57344-27F4-47C6-B3F5-27B15937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810C-070C-154B-89F1-BE01C97A055E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D620-D6BD-4C77-940B-AE9F61D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97AE4-29A3-438F-8EF2-B938BEC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B88-4B36-4E33-9B19-4E8D4AF0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41E-A8B4-4A62-9D56-2A414441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4A1C-B690-44BE-80D6-92141EDD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3F662-203C-4C20-9585-7B4369FE0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97E4-D7EB-4A22-B0D7-DBFBAC38B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2C6F-8AAD-48B6-AB18-BA57B797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9C1C-1D56-CD44-9054-E837D0D78C1E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7110-7CA8-4B05-A133-EDD06C61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92743-316F-4388-AA91-1AF8839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7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DD60-260E-49DC-8091-1B9D777A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24339-34C4-4C0A-BC8A-1EE405BC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E52F-874B-E945-BA0F-C6DF982FC1FF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35FB-7315-4603-8388-2EF08572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24924-7ABB-4D96-9737-CE1ADC0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B64-033D-45D3-86F9-6EABFD2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CEE6-F26E-8646-A0B2-2DD122CBF1F6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73F4-2AD0-4362-A7E5-390B0AF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884-93DA-4F12-83A0-8553A043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E21C-A920-41B1-807D-7BFCCFB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243A-20B0-4A08-A996-C12E4B75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8AAD3-5D8A-4E47-A380-3F883B961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3FA6-52C8-452D-8A87-3E698D4D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4A5A-79DC-264C-8936-9EB0440990D8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D58BE-B10A-4F7D-99E3-4CDB141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35C5A-2E0F-44B5-8DDD-52917A27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8782-85AB-408E-9AF8-07C97FEC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6AA5-A0B5-473C-BAE2-E30D9E1CD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4CA1-13DF-467A-95E9-AC101019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255D-BCC1-4873-AB95-28FE0AD3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83F-801F-D441-8BF0-5CF91C8E5B88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E35F2-5F6C-4D66-B93D-6305A8B1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9EFF-BDB9-4404-835D-A306334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76AC0-494D-4D6E-BD1A-E98E072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037DE-441D-41E1-8FF4-732CD25A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B3D9-A235-43FB-9520-EA122A62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F671-E5E7-AD47-ACB6-BBD819737037}" type="datetime1">
              <a:rPr lang="en-HK" altLang="zh-CN" smtClean="0"/>
              <a:t>1/4/2025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2C8B-2C07-4C5A-A6F8-5B8362DB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6AA2-29F1-442C-A419-5C4CD820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Engineering - Napa Analytics">
            <a:extLst>
              <a:ext uri="{FF2B5EF4-FFF2-40B4-BE49-F238E27FC236}">
                <a16:creationId xmlns:a16="http://schemas.microsoft.com/office/drawing/2014/main" id="{74AAECEA-EF0E-1849-93C8-252DCFA9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230"/>
            <a:ext cx="6236380" cy="223551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24D2E-C270-4409-ABCA-86CF844AB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276" y="2195418"/>
            <a:ext cx="10707149" cy="24671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  <a:t>Lecture 10: </a:t>
            </a:r>
            <a:b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  <a:t>Advanced Topics and Recent Trends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F844A-ADBA-4BC6-995F-9F32D871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851" y="513677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CS5481 Data Engineering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Instructor: Yifan Zhang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927037D-C43C-4544-AD31-63C241FD2AF4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Logo of City University of Hong Kong .svg">
            <a:extLst>
              <a:ext uri="{FF2B5EF4-FFF2-40B4-BE49-F238E27FC236}">
                <a16:creationId xmlns:a16="http://schemas.microsoft.com/office/drawing/2014/main" id="{528E3A97-A838-403D-82D0-0F558312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4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Real-world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005300-53FC-0358-926F-FA4A644D2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048677"/>
            <a:ext cx="9773093" cy="539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5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Core technical parts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85056"/>
            <a:ext cx="5685480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HK" dirty="0">
                <a:effectLst/>
                <a:latin typeface="Helvetica" pitchFamily="2" charset="0"/>
              </a:rPr>
              <a:t>Representation</a:t>
            </a:r>
          </a:p>
          <a:p>
            <a:endParaRPr lang="en-HK" dirty="0">
              <a:effectLst/>
              <a:latin typeface="Helvetica" pitchFamily="2" charset="0"/>
            </a:endParaRPr>
          </a:p>
          <a:p>
            <a:r>
              <a:rPr lang="en-HK" dirty="0">
                <a:effectLst/>
                <a:latin typeface="Helvetica" pitchFamily="2" charset="0"/>
              </a:rPr>
              <a:t>Alignment</a:t>
            </a:r>
          </a:p>
          <a:p>
            <a:endParaRPr lang="en-HK" dirty="0">
              <a:effectLst/>
              <a:latin typeface="Helvetica" pitchFamily="2" charset="0"/>
            </a:endParaRPr>
          </a:p>
          <a:p>
            <a:r>
              <a:rPr lang="en-HK" dirty="0">
                <a:effectLst/>
                <a:latin typeface="Helvetica" pitchFamily="2" charset="0"/>
              </a:rPr>
              <a:t>Fusion</a:t>
            </a:r>
          </a:p>
          <a:p>
            <a:endParaRPr lang="en-HK" dirty="0">
              <a:effectLst/>
              <a:latin typeface="Helvetica" pitchFamily="2" charset="0"/>
            </a:endParaRPr>
          </a:p>
          <a:p>
            <a:r>
              <a:rPr lang="en-HK" dirty="0">
                <a:effectLst/>
                <a:latin typeface="Helvetica" pitchFamily="2" charset="0"/>
              </a:rPr>
              <a:t>Translation</a:t>
            </a:r>
          </a:p>
          <a:p>
            <a:endParaRPr lang="en-HK" dirty="0">
              <a:effectLst/>
              <a:latin typeface="Helvetica" pitchFamily="2" charset="0"/>
            </a:endParaRPr>
          </a:p>
          <a:p>
            <a:r>
              <a:rPr lang="en-HK" dirty="0">
                <a:effectLst/>
                <a:latin typeface="Helvetica" pitchFamily="2" charset="0"/>
              </a:rPr>
              <a:t>Co-learning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80AFCF-B354-7B75-7C88-6603518D0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632" y="1066758"/>
            <a:ext cx="7106490" cy="52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561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FDFBB-C17B-7059-B76B-8E8893B9A5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4"/>
          <a:stretch/>
        </p:blipFill>
        <p:spPr>
          <a:xfrm>
            <a:off x="1096928" y="4213623"/>
            <a:ext cx="10041623" cy="26443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50152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Learning how to represent and summarize multimodal data in a way that exploits the complementarity and redundancy.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122" name="Picture 2" descr="5 Core Challenges In Multimodal Machine Learning | Mercari Engineering">
            <a:extLst>
              <a:ext uri="{FF2B5EF4-FFF2-40B4-BE49-F238E27FC236}">
                <a16:creationId xmlns:a16="http://schemas.microsoft.com/office/drawing/2014/main" id="{CA268582-E5FA-4F7C-E1AF-3939CA446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28" y="1878263"/>
            <a:ext cx="9356651" cy="24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10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alignment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direct relations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between sub-elements from two or more different modalities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E1334-BF28-7AB8-A939-312C2CBAE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14"/>
          <a:stretch/>
        </p:blipFill>
        <p:spPr>
          <a:xfrm>
            <a:off x="418922" y="2410619"/>
            <a:ext cx="11187401" cy="39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39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alignment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 the direct relations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between sub-elements from two or more different modalities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5E1334-BF28-7AB8-A939-312C2CBAEF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14"/>
          <a:stretch/>
        </p:blipFill>
        <p:spPr>
          <a:xfrm>
            <a:off x="418922" y="2410619"/>
            <a:ext cx="11187401" cy="394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01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alignment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824CB3-4620-C92F-4098-6836A8C60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99" y="1092817"/>
            <a:ext cx="9947002" cy="544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79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48BD34-E725-62A4-81C6-4513029937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896"/>
          <a:stretch/>
        </p:blipFill>
        <p:spPr>
          <a:xfrm>
            <a:off x="585676" y="2051739"/>
            <a:ext cx="7889253" cy="2675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fusion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join information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from two or more modalities to perform a task, e.g., prediction, classification. 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B92890-0808-C9D9-EABA-820EE5241D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12"/>
          <a:stretch/>
        </p:blipFill>
        <p:spPr>
          <a:xfrm>
            <a:off x="585676" y="4382117"/>
            <a:ext cx="6265129" cy="24758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29D615-3424-F8F1-3CB0-5D619DCC6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76" y="4503139"/>
            <a:ext cx="3276600" cy="1614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73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translation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Process of </a:t>
            </a:r>
            <a:r>
              <a:rPr lang="en-US" altLang="en-US" sz="24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data from one modality to another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where the translation relationship can often be open-ended or subjective.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ED580-95F4-641B-2006-D402A1F8E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227"/>
          <a:stretch/>
        </p:blipFill>
        <p:spPr>
          <a:xfrm>
            <a:off x="955964" y="2296139"/>
            <a:ext cx="9849228" cy="394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23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translation example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737F9E-CAA5-0F21-7BCD-D82D155F1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3" y="1938708"/>
            <a:ext cx="5847627" cy="33962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800BD7-8C7A-9E81-AFD2-16DCBAD57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938709"/>
            <a:ext cx="5949581" cy="33962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831269-420C-ACC7-CE9D-1CCF204733B7}"/>
              </a:ext>
            </a:extLst>
          </p:cNvPr>
          <p:cNvSpPr txBox="1"/>
          <p:nvPr/>
        </p:nvSpPr>
        <p:spPr>
          <a:xfrm>
            <a:off x="146419" y="5476307"/>
            <a:ext cx="59495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Translating transcriptions and audio streams to visual gestures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3D19CC-B293-D05A-1A01-817FE9DAA65C}"/>
              </a:ext>
            </a:extLst>
          </p:cNvPr>
          <p:cNvSpPr txBox="1"/>
          <p:nvPr/>
        </p:nvSpPr>
        <p:spPr>
          <a:xfrm>
            <a:off x="7621302" y="5476307"/>
            <a:ext cx="43058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Translating images to texts (captions)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640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translation example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831269-420C-ACC7-CE9D-1CCF204733B7}"/>
              </a:ext>
            </a:extLst>
          </p:cNvPr>
          <p:cNvSpPr txBox="1"/>
          <p:nvPr/>
        </p:nvSpPr>
        <p:spPr>
          <a:xfrm>
            <a:off x="587241" y="1295227"/>
            <a:ext cx="45112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2400" dirty="0">
                <a:effectLst/>
                <a:latin typeface="Helvetica" pitchFamily="2" charset="0"/>
              </a:rPr>
              <a:t>Visual Question Answering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5202BE-2F8A-FEF1-AB83-8CCCCC87C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1" y="1684376"/>
            <a:ext cx="10406957" cy="467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71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578D-89AC-A04F-B795-76C0F1D8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11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 and multimodal learning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bias issues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Explainability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3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Multimodal co-learning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Transfer learning knowledge between modalities, including their representations and predictive models. Three types: parallel, non-parallel, hybrid.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B49AB2-8631-3C2C-41B7-1D688E59E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96" t="39877" r="22101"/>
          <a:stretch/>
        </p:blipFill>
        <p:spPr>
          <a:xfrm>
            <a:off x="0" y="2898450"/>
            <a:ext cx="4821382" cy="2729346"/>
          </a:xfrm>
          <a:prstGeom prst="rect">
            <a:avLst/>
          </a:prstGeom>
        </p:spPr>
      </p:pic>
      <p:pic>
        <p:nvPicPr>
          <p:cNvPr id="13316" name="Picture 4" descr="Multimodal Machine Learning: A Survey and Taxonomy">
            <a:extLst>
              <a:ext uri="{FF2B5EF4-FFF2-40B4-BE49-F238E27FC236}">
                <a16:creationId xmlns:a16="http://schemas.microsoft.com/office/drawing/2014/main" id="{0E18907D-49D6-12BF-45F5-A9FEFD326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723" y="2898450"/>
            <a:ext cx="6705600" cy="26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6962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51969C-8BE9-926B-AA80-8C49556DC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39"/>
          <a:stretch/>
        </p:blipFill>
        <p:spPr>
          <a:xfrm>
            <a:off x="3581400" y="1376759"/>
            <a:ext cx="7772400" cy="46878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bias may result in discrimination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Unbalanced data.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Unfair to users with specific features</a:t>
            </a:r>
          </a:p>
        </p:txBody>
      </p:sp>
    </p:spTree>
    <p:extLst>
      <p:ext uri="{BB962C8B-B14F-4D97-AF65-F5344CB8AC3E}">
        <p14:creationId xmlns:p14="http://schemas.microsoft.com/office/powerpoint/2010/main" val="8229944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bias may result in discrimination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Missing attributes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Overall accuracy is still high, but unfair to a small group of population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48F41-3AC8-B6B8-5464-8FD335D9A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56180"/>
            <a:ext cx="6379632" cy="32163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4AC775-24C8-76BC-1132-C218F8965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305" y="2256180"/>
            <a:ext cx="5385517" cy="306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6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Why we should care about fairness?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Basic social principle!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Law Against Discrimination!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844991-2AF3-4A80-2C0E-70B3E40DC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145" y="1042149"/>
            <a:ext cx="5667469" cy="1933739"/>
          </a:xfrm>
          <a:prstGeom prst="rect">
            <a:avLst/>
          </a:prstGeom>
        </p:spPr>
      </p:pic>
      <p:pic>
        <p:nvPicPr>
          <p:cNvPr id="17412" name="Picture 4" descr="Goddess of Justice Fairness Goddess of Justice and Fairness World Famous  Sculpture Handicraft Court Law Office Decoration|goddess of justice|goddess  justicegoddess sculpture - AliExpress">
            <a:extLst>
              <a:ext uri="{FF2B5EF4-FFF2-40B4-BE49-F238E27FC236}">
                <a16:creationId xmlns:a16="http://schemas.microsoft.com/office/drawing/2014/main" id="{FAD1D7B3-DAEB-E7AA-E64A-705772426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7349"/>
          <a:stretch/>
        </p:blipFill>
        <p:spPr bwMode="auto">
          <a:xfrm>
            <a:off x="838200" y="2410257"/>
            <a:ext cx="1967345" cy="4128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C8FEBD-5062-D69C-508F-B07FC08A6B42}"/>
              </a:ext>
            </a:extLst>
          </p:cNvPr>
          <p:cNvSpPr txBox="1"/>
          <p:nvPr/>
        </p:nvSpPr>
        <p:spPr>
          <a:xfrm>
            <a:off x="2805545" y="6171684"/>
            <a:ext cx="7322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b="0" i="0" dirty="0">
                <a:solidFill>
                  <a:srgbClr val="000000"/>
                </a:solidFill>
                <a:effectLst/>
                <a:latin typeface="Linux Libertine"/>
              </a:rPr>
              <a:t>Themis</a:t>
            </a:r>
            <a:r>
              <a:rPr lang="en-US" dirty="0">
                <a:solidFill>
                  <a:srgbClr val="000000"/>
                </a:solidFill>
                <a:latin typeface="Linux Libertine"/>
              </a:rPr>
              <a:t>: Greek goddess of justice, divine order, fairness, law, and custom.</a:t>
            </a:r>
            <a:endParaRPr lang="en-HK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43E2E4-B780-80CC-6C01-5AB0B3D890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314" y="3182510"/>
            <a:ext cx="63373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356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How to address fairness issues in data-related applications?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Bias is across the data engineering pipeline!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EF169A-478F-58C8-8456-FA1F74110D15}"/>
              </a:ext>
            </a:extLst>
          </p:cNvPr>
          <p:cNvGrpSpPr/>
          <p:nvPr/>
        </p:nvGrpSpPr>
        <p:grpSpPr>
          <a:xfrm>
            <a:off x="1493597" y="1618150"/>
            <a:ext cx="8052183" cy="5103325"/>
            <a:chOff x="1507452" y="1754675"/>
            <a:chExt cx="8052183" cy="51033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207DC7-8F8C-F520-ABF9-43BA0CD72D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452" y="1754675"/>
              <a:ext cx="7608839" cy="314942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3FE9DC5-93F4-B5D6-6455-14D67306C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56834" y="4775200"/>
              <a:ext cx="7802801" cy="208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66721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Why do we need explainability?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6" y="1085056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Black-box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models achieve the SOTA performance on many data-driven tasks using machine learning, especially deep learning algorithms.</a:t>
            </a:r>
          </a:p>
          <a:p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However, it is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hard for people to know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how the prediction are made and the base of a prediction.</a:t>
            </a:r>
          </a:p>
          <a:p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This problem hinders the further application of these models and researchers are required to make models and their predictions more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human-understandable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zh-CN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740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Black-box vs. white-box models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585677" y="1085056"/>
            <a:ext cx="6244614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Black-box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models (not 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easily interpretable models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approaches and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use of representation (embedding) features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White-box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models (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easily interpretable models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en-HK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 trees, rule-based models, Markov models, logistic regression, linear regression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, and so on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Reduced interpretability comes reduced trust.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Trade-off between model interpretability and performance, and a... |  Download Scientific Diagram">
            <a:extLst>
              <a:ext uri="{FF2B5EF4-FFF2-40B4-BE49-F238E27FC236}">
                <a16:creationId xmlns:a16="http://schemas.microsoft.com/office/drawing/2014/main" id="{26F79EB6-2C1A-39B1-7905-A66571E96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291" y="2045330"/>
            <a:ext cx="5192422" cy="2981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401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Explainability definition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Explainability can be defined as to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“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understand how a model arrives at its result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, also referred to as the outcome explanation problem.” If end-users are able to understand the reasoning behind the prediction, then it is assumed more trust will grow.</a:t>
            </a:r>
          </a:p>
          <a:p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Furthermore, this allows for a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 feedback loop from user to development interactions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. Some characterizations of explainability include explanations for individual predictions or the model’s prediction process as a whole. 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C0722F-A6DF-0345-9FB6-BD7DE90D6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7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explainability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vs. global explainability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145"/>
            <a:ext cx="11145982" cy="4666818"/>
          </a:xfrm>
        </p:spPr>
        <p:txBody>
          <a:bodyPr>
            <a:normAutofit/>
          </a:bodyPr>
          <a:lstStyle/>
          <a:p>
            <a:r>
              <a:rPr lang="en-H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 explainability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 refers to the ability of the system to tell a user </a:t>
            </a:r>
            <a:r>
              <a:rPr lang="en-HK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 a particular decision was made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HK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 explainability</a:t>
            </a:r>
            <a:r>
              <a:rPr lang="en-HK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is about the explanation of the </a:t>
            </a:r>
            <a:r>
              <a:rPr lang="en-HK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algorithm and model as a whole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, including the training data used, appropriate uses of the algorithms, and warnings regarding weaknesses of the algorithm and inappropriate uses. Global explainability is like a “</a:t>
            </a:r>
            <a:r>
              <a:rPr lang="en-HK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user’s manual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”.</a:t>
            </a: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086D3-FB40-B54C-AFE0-AD2F757ED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506" name="Picture 2" descr="What Are Global, Cohort and Local Model Explainability? - Arize AI">
            <a:extLst>
              <a:ext uri="{FF2B5EF4-FFF2-40B4-BE49-F238E27FC236}">
                <a16:creationId xmlns:a16="http://schemas.microsoft.com/office/drawing/2014/main" id="{79865326-F37A-34F8-C346-DA1741DED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509" y="3636544"/>
            <a:ext cx="5624946" cy="3084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84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Self-explainability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vs. post-hoc explainability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Self-explainability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intrinsic explainability) refers to machine learning models that are considered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interpretable due to their simple structure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, such as short decision trees or sparse linear models. In deep learning, self-explainability refers to using interpretable modules as basic building blocks to replace existing ones. </a:t>
            </a:r>
          </a:p>
          <a:p>
            <a:endParaRPr lang="en-HK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 hoc </a:t>
            </a:r>
            <a:r>
              <a:rPr lang="en-US" altLang="zh-CN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explainability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 refers to the application of interpretation methods after model training.</a:t>
            </a:r>
          </a:p>
          <a:p>
            <a:endParaRPr lang="en-HK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F1F90-C1D1-1747-8898-3744738E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53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What is representation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7" y="925567"/>
            <a:ext cx="7236488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Representation learning: a set of techniques that allows a system to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 discover the representations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needed for feature detection, clustering, or classification, etc. from raw data.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Representations are features in embedding (or latent, representation) space.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very hot technique,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deep learning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is a non-linear method to learn representations of images, texts, etc.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What is Data Management? | TIBCO Software">
            <a:extLst>
              <a:ext uri="{FF2B5EF4-FFF2-40B4-BE49-F238E27FC236}">
                <a16:creationId xmlns:a16="http://schemas.microsoft.com/office/drawing/2014/main" id="{73B3CFD0-DE1A-C0D5-3F7A-231671923A1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2BA817-17ED-D02E-6734-7E42DAFE4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16" r="28438" b="27595"/>
          <a:stretch/>
        </p:blipFill>
        <p:spPr bwMode="auto">
          <a:xfrm>
            <a:off x="8006514" y="973347"/>
            <a:ext cx="3808070" cy="496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3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8935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Explainability techniques: feature importance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To derive explanation by investigating the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importance scores of different features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 used to output the final prediction.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manual features obtained from feature engineering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latent features learned by NNs</a:t>
            </a:r>
          </a:p>
          <a:p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Feature importance metrics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Attention score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First-derivative saliency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Shapley value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Mutual information</a:t>
            </a:r>
          </a:p>
          <a:p>
            <a:endParaRPr lang="en-HK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AD661-4C2B-A041-BE26-40FA8CBBA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0152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D6B71-B503-4729-8577-EF5FBB35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Explanation example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42451B-F9B7-4D0C-994C-5C9EF1820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0" dirty="0">
                <a:latin typeface="Calibri" panose="020F0502020204030204" pitchFamily="34" charset="0"/>
                <a:cs typeface="Calibri" panose="020F0502020204030204" pitchFamily="34" charset="0"/>
              </a:rPr>
              <a:t>In a sentiment analysis task with different explanation algorithms, the color indicates which words are more important to determine the sentiment of the sentence, to the positive or negative side. </a:t>
            </a:r>
          </a:p>
          <a:p>
            <a:pPr marL="914400" lvl="2" indent="0">
              <a:buNone/>
            </a:pPr>
            <a:endParaRPr lang="en-US" altLang="zh-CN"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83EA68-42E2-425C-B364-8C87416C92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300"/>
          <a:stretch/>
        </p:blipFill>
        <p:spPr>
          <a:xfrm>
            <a:off x="522668" y="3343203"/>
            <a:ext cx="10831132" cy="273738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84488-629B-CC46-8A57-96C49195C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0221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Explainability techniques: surrogate model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Model predictions are explained by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learning a second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, usually more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explainable model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, as a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proxy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E.g., LIME, an algorithm that can explain the predictions of any classifier or regressor in a faithful way, by approximating it locally with an interpretable model.</a:t>
            </a:r>
          </a:p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These proxy models are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model-agnostic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 and can achieve both local or global explanations. </a:t>
            </a:r>
          </a:p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One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drawback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 of this method is that the learned surrogate models and the original models may have completely different mechanisms to make predictions, leading to </a:t>
            </a:r>
            <a:r>
              <a:rPr lang="en-HK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concerns about the fidelity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 of surrogate model-based approaches. </a:t>
            </a:r>
            <a:endParaRPr lang="en-HK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AAD69-928F-7A4A-B34B-92D4413C8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724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7EF438-C6BC-3843-9CC2-00CF2593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1" y="4454566"/>
            <a:ext cx="6269282" cy="2038309"/>
          </a:xfrm>
          <a:prstGeom prst="rect">
            <a:avLst/>
          </a:prstGeom>
        </p:spPr>
      </p:pic>
      <p:pic>
        <p:nvPicPr>
          <p:cNvPr id="22530" name="Picture 2" descr="LIME: explain Machine Learning predictions | by Giorgio Visani | Towards  Data Science">
            <a:extLst>
              <a:ext uri="{FF2B5EF4-FFF2-40B4-BE49-F238E27FC236}">
                <a16:creationId xmlns:a16="http://schemas.microsoft.com/office/drawing/2014/main" id="{5F926F17-2A06-EB8A-DA14-DA1282E90B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5" r="8202"/>
          <a:stretch/>
        </p:blipFill>
        <p:spPr bwMode="auto">
          <a:xfrm>
            <a:off x="5424154" y="1295249"/>
            <a:ext cx="6719455" cy="4531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DF7E42-D5BE-442A-BC65-9DA99ABB1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LIME: surrogate model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3954DF-0CA7-4CE6-9D9E-F823C04C1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836" y="1825625"/>
            <a:ext cx="4613564" cy="4351338"/>
          </a:xfrm>
        </p:spPr>
        <p:txBody>
          <a:bodyPr>
            <a:normAutofit/>
          </a:bodyPr>
          <a:lstStyle/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LIME for Local Interpretable Model-agnostic Explanations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45DE8-C8E4-DB4D-AB53-862511FC3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8578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F047EB-8760-41E7-87CE-EB4322CFA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Open problems</a:t>
            </a:r>
            <a:endParaRPr lang="zh-CN" alt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69C8B-0C21-4256-B4ED-51BA02BF6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What interpretability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exactly means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and how to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define interpretability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evaluate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interpreting methods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Whose interpretability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are we talking about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 beyond classification tasks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inconsistency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between different interpreting methods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cost of model performance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 exchange for interpretability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utility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of interpretability</a:t>
            </a:r>
          </a:p>
          <a:p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7233F8-EBBA-A14D-8525-F0D90BE26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50049-DE87-41F9-9A78-BA5FE751BFA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8443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0F51360-9914-41B6-B224-5493085BD686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ogo of City University of Hong Kong .svg">
            <a:extLst>
              <a:ext uri="{FF2B5EF4-FFF2-40B4-BE49-F238E27FC236}">
                <a16:creationId xmlns:a16="http://schemas.microsoft.com/office/drawing/2014/main" id="{B7A097E9-F579-431B-97B3-E87E1E77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D1BF3-56FD-48E0-8983-C1531BD720F6}"/>
              </a:ext>
            </a:extLst>
          </p:cNvPr>
          <p:cNvSpPr/>
          <p:nvPr/>
        </p:nvSpPr>
        <p:spPr>
          <a:xfrm>
            <a:off x="2236714" y="2967335"/>
            <a:ext cx="771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AA293-C290-4B2F-9255-07991B1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7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B52-2B77-B64D-9C10-A9A016A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24" y="1590451"/>
            <a:ext cx="11166552" cy="33627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6700" indent="266700">
              <a:lnSpc>
                <a:spcPct val="150000"/>
              </a:lnSpc>
              <a:spcBef>
                <a:spcPts val="1000"/>
              </a:spcBef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Multimodal Machine Learning: A Survey and Taxonomy, https://</a:t>
            </a:r>
            <a:r>
              <a:rPr lang="en-US" sz="2800" kern="100" dirty="0" err="1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arxiv.org</a:t>
            </a:r>
            <a: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/abs/1705.09406</a:t>
            </a:r>
            <a:br>
              <a:rPr lang="en-US" sz="2800" kern="100" dirty="0">
                <a:effectLst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9632-DC99-7749-8C78-6B3778F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77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Deep Learning Neural Networks Explained in Plain English">
            <a:extLst>
              <a:ext uri="{FF2B5EF4-FFF2-40B4-BE49-F238E27FC236}">
                <a16:creationId xmlns:a16="http://schemas.microsoft.com/office/drawing/2014/main" id="{472FDAA1-CDB7-DE97-DDA8-77BB2AF004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8"/>
          <a:stretch/>
        </p:blipFill>
        <p:spPr bwMode="auto">
          <a:xfrm>
            <a:off x="7545931" y="5077318"/>
            <a:ext cx="4132162" cy="173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 for representation learning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50152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 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subfield of machine learning concerned with algorithms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inspired by the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structure and function of the brain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called 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artificial neural networks, usually with more layers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Neurons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are computing nodes.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Lines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connecting neurons representing weights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Usually used for image processing, automatic 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speech recognition, text processing, and many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other tasks. </a:t>
            </a:r>
          </a:p>
        </p:txBody>
      </p:sp>
      <p:pic>
        <p:nvPicPr>
          <p:cNvPr id="2050" name="Picture 2" descr="What are Neural Networks? | IBM">
            <a:extLst>
              <a:ext uri="{FF2B5EF4-FFF2-40B4-BE49-F238E27FC236}">
                <a16:creationId xmlns:a16="http://schemas.microsoft.com/office/drawing/2014/main" id="{1E076DB4-ED87-8C38-EC15-2BB3FEDC4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210" y="2117087"/>
            <a:ext cx="4356883" cy="309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ine Callout 2 6">
            <a:extLst>
              <a:ext uri="{FF2B5EF4-FFF2-40B4-BE49-F238E27FC236}">
                <a16:creationId xmlns:a16="http://schemas.microsoft.com/office/drawing/2014/main" id="{0BC1488F-E3CA-D8A3-AB25-B60CF972346E}"/>
              </a:ext>
            </a:extLst>
          </p:cNvPr>
          <p:cNvSpPr/>
          <p:nvPr/>
        </p:nvSpPr>
        <p:spPr>
          <a:xfrm>
            <a:off x="10127849" y="4576279"/>
            <a:ext cx="578734" cy="50103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79494"/>
              <a:gd name="adj6" fmla="val -84667"/>
            </a:avLst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24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 for representation learning (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50152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Deep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learning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maps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images, texts, speeches, etc.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into vectors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in representation spaces. If downstream tasks are trained together, then it is </a:t>
            </a:r>
            <a:r>
              <a:rPr lang="en-US" altLang="zh-CN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end-to-end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526C1F-68A9-41C0-0CEB-6C0E41AE8FCB}"/>
              </a:ext>
            </a:extLst>
          </p:cNvPr>
          <p:cNvGrpSpPr/>
          <p:nvPr/>
        </p:nvGrpSpPr>
        <p:grpSpPr>
          <a:xfrm>
            <a:off x="274151" y="2175715"/>
            <a:ext cx="11643697" cy="3915767"/>
            <a:chOff x="548303" y="2130761"/>
            <a:chExt cx="11643697" cy="3915767"/>
          </a:xfrm>
        </p:grpSpPr>
        <p:pic>
          <p:nvPicPr>
            <p:cNvPr id="3074" name="Picture 2" descr="It's Deep Learning Times: A New Frontier of Data | by Sunpark | Towards  Data Science">
              <a:extLst>
                <a:ext uri="{FF2B5EF4-FFF2-40B4-BE49-F238E27FC236}">
                  <a16:creationId xmlns:a16="http://schemas.microsoft.com/office/drawing/2014/main" id="{0E9C20DD-4B4C-E67C-F87A-26F3330DD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12314" y="2388567"/>
              <a:ext cx="4159745" cy="3048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Deep learning with fastai — Dogs and cats classification | by Thomas  Laurent | Medium">
              <a:extLst>
                <a:ext uri="{FF2B5EF4-FFF2-40B4-BE49-F238E27FC236}">
                  <a16:creationId xmlns:a16="http://schemas.microsoft.com/office/drawing/2014/main" id="{2E602C3B-2591-1091-517F-22E3E0CF3B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2082" y="2130761"/>
              <a:ext cx="1013798" cy="105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ight Arrow 2">
              <a:extLst>
                <a:ext uri="{FF2B5EF4-FFF2-40B4-BE49-F238E27FC236}">
                  <a16:creationId xmlns:a16="http://schemas.microsoft.com/office/drawing/2014/main" id="{5C6E31F6-10D6-5CBD-39E0-1A9DF01EAD4B}"/>
                </a:ext>
              </a:extLst>
            </p:cNvPr>
            <p:cNvSpPr/>
            <p:nvPr/>
          </p:nvSpPr>
          <p:spPr>
            <a:xfrm>
              <a:off x="4010627" y="3670231"/>
              <a:ext cx="405114" cy="5758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80" name="Picture 8" descr="The 3 Deep Learning Frameworks For End-to-End Speech Recognition That Power  Your Devices | by James Le | Heartbeat">
              <a:extLst>
                <a:ext uri="{FF2B5EF4-FFF2-40B4-BE49-F238E27FC236}">
                  <a16:creationId xmlns:a16="http://schemas.microsoft.com/office/drawing/2014/main" id="{4F9A0B32-FB37-09D1-1D42-99BF4E5CAC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09" b="54352"/>
            <a:stretch/>
          </p:blipFill>
          <p:spPr bwMode="auto">
            <a:xfrm>
              <a:off x="548303" y="3250584"/>
              <a:ext cx="1793298" cy="1051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2" name="Picture 10" descr="Entity extraction using Deep Learning based on Guillaume Genthial work on  NER | by Dhanoop Karunakaran | Intro to Artificial Intelligence | Medium">
              <a:extLst>
                <a:ext uri="{FF2B5EF4-FFF2-40B4-BE49-F238E27FC236}">
                  <a16:creationId xmlns:a16="http://schemas.microsoft.com/office/drawing/2014/main" id="{31D2FB57-CCD4-C659-8F9D-85F13AEC94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7" t="22616" r="87452" b="60337"/>
            <a:stretch/>
          </p:blipFill>
          <p:spPr bwMode="auto">
            <a:xfrm>
              <a:off x="1092482" y="4594882"/>
              <a:ext cx="1013799" cy="11690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F651F2-741D-A455-D9E9-3527410F253B}"/>
                </a:ext>
              </a:extLst>
            </p:cNvPr>
            <p:cNvSpPr txBox="1"/>
            <p:nvPr/>
          </p:nvSpPr>
          <p:spPr>
            <a:xfrm>
              <a:off x="2275440" y="2475954"/>
              <a:ext cx="159219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Image</a:t>
              </a:r>
              <a:r>
                <a:rPr lang="zh-CN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pixels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676757D-EFEA-7361-C745-30F1B27AE495}"/>
                </a:ext>
              </a:extLst>
            </p:cNvPr>
            <p:cNvSpPr txBox="1"/>
            <p:nvPr/>
          </p:nvSpPr>
          <p:spPr>
            <a:xfrm>
              <a:off x="2215879" y="4980493"/>
              <a:ext cx="19973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altLang="zh-CN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Text</a:t>
              </a:r>
              <a:r>
                <a:rPr lang="zh-CN" alt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altLang="zh-CN" dirty="0">
                  <a:latin typeface="Calibri" panose="020F0502020204030204" pitchFamily="34" charset="0"/>
                  <a:cs typeface="Calibri" panose="020F0502020204030204" pitchFamily="34" charset="0"/>
                </a:rPr>
                <a:t>tokens (words)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945E47-4B41-BAA1-DAF6-35752149C7C7}"/>
                </a:ext>
              </a:extLst>
            </p:cNvPr>
            <p:cNvSpPr txBox="1"/>
            <p:nvPr/>
          </p:nvSpPr>
          <p:spPr>
            <a:xfrm>
              <a:off x="2067796" y="3643786"/>
              <a:ext cx="179329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Speech signal waves</a:t>
              </a:r>
              <a:endParaRPr lang="en-US" dirty="0"/>
            </a:p>
          </p:txBody>
        </p:sp>
        <p:pic>
          <p:nvPicPr>
            <p:cNvPr id="3084" name="Picture 12" descr="PDF] Representation Learning of Pedestrian Trajectories Using Actor-Critic  Sequence-to-Sequence Autoencoder | Semantic Scholar">
              <a:extLst>
                <a:ext uri="{FF2B5EF4-FFF2-40B4-BE49-F238E27FC236}">
                  <a16:creationId xmlns:a16="http://schemas.microsoft.com/office/drawing/2014/main" id="{136DD6A5-9E73-B994-A416-E0615FC488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93" t="23614" r="29716" b="22768"/>
            <a:stretch/>
          </p:blipFill>
          <p:spPr bwMode="auto">
            <a:xfrm>
              <a:off x="9012469" y="2803068"/>
              <a:ext cx="1117440" cy="2546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CACBA4-F81D-D036-4F79-AEEF0E3F8EE0}"/>
                </a:ext>
              </a:extLst>
            </p:cNvPr>
            <p:cNvSpPr txBox="1"/>
            <p:nvPr/>
          </p:nvSpPr>
          <p:spPr>
            <a:xfrm>
              <a:off x="8214732" y="5381775"/>
              <a:ext cx="254712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Representations </a:t>
              </a:r>
            </a:p>
            <a:p>
              <a:pPr algn="ctr"/>
              <a:r>
                <a:rPr 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(latent vectors)</a:t>
              </a:r>
              <a:endParaRPr lang="en-US" dirty="0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84890B29-5F00-B3A8-77F0-4B882A45B704}"/>
                </a:ext>
              </a:extLst>
            </p:cNvPr>
            <p:cNvSpPr/>
            <p:nvPr/>
          </p:nvSpPr>
          <p:spPr>
            <a:xfrm>
              <a:off x="10356747" y="3670230"/>
              <a:ext cx="405114" cy="5758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0885707-06E3-5FEB-F7E9-B8A43AB6646C}"/>
                </a:ext>
              </a:extLst>
            </p:cNvPr>
            <p:cNvSpPr txBox="1"/>
            <p:nvPr/>
          </p:nvSpPr>
          <p:spPr>
            <a:xfrm>
              <a:off x="10810519" y="5400197"/>
              <a:ext cx="138148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Downstream tasks</a:t>
              </a:r>
              <a:endParaRPr lang="en-US" dirty="0"/>
            </a:p>
          </p:txBody>
        </p:sp>
        <p:pic>
          <p:nvPicPr>
            <p:cNvPr id="3086" name="Picture 14" descr="Illustrating the different categories of machine learning tasks. a. In... |  Download Scientific Diagram">
              <a:extLst>
                <a:ext uri="{FF2B5EF4-FFF2-40B4-BE49-F238E27FC236}">
                  <a16:creationId xmlns:a16="http://schemas.microsoft.com/office/drawing/2014/main" id="{ECDB9B72-D89C-310B-7092-DC4064E4BF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9605" y="3182736"/>
              <a:ext cx="1381211" cy="1483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25329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Deep learning for representation learning (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50152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Loss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zh-CN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important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guide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training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neural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networks.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Commonly used loss functions: Mean Squared Error (MSE), Mean Absolute Error (MAE), Huber Loss, Cross-Entropy Loss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zh-CN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Training: stochastic gradient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descent based method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098" name="Picture 2" descr="Loss Functions Explained. Intuitive explanations of various Loss… | by  Harsha Bommana | Deep Learning Demystified | Medium">
            <a:extLst>
              <a:ext uri="{FF2B5EF4-FFF2-40B4-BE49-F238E27FC236}">
                <a16:creationId xmlns:a16="http://schemas.microsoft.com/office/drawing/2014/main" id="{80F53528-268D-B1BB-257A-FEE4CA2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977" y="3753851"/>
            <a:ext cx="5431742" cy="3095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1D32B7A-6A17-E110-16CD-BD1E68835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71" y="2749872"/>
            <a:ext cx="2090516" cy="6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D145CAA5-04FD-31E0-841E-C7478C606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130" y="2829823"/>
            <a:ext cx="1817226" cy="53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BECCAE33-F47F-2274-41CB-4D4D518D6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06" y="2749872"/>
            <a:ext cx="3889094" cy="944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ow to derive categorical cross entropy update rules for multiclass  logistic regression - Cross Validated">
            <a:extLst>
              <a:ext uri="{FF2B5EF4-FFF2-40B4-BE49-F238E27FC236}">
                <a16:creationId xmlns:a16="http://schemas.microsoft.com/office/drawing/2014/main" id="{CCD71B35-2E07-80BF-F011-02F18FF54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71" y="3641441"/>
            <a:ext cx="3253953" cy="731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7564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D10C7-D5E0-22F1-0BAA-CFB424AD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6" y="775904"/>
            <a:ext cx="8847436" cy="2742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Why do we need multimodal learning?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3298785"/>
            <a:ext cx="11020647" cy="2314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“Our experience of the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world is multimodal 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- we see objects, hear sounds, feel texture, smell </a:t>
            </a:r>
            <a:r>
              <a:rPr lang="en-HK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odors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, and taste </a:t>
            </a:r>
            <a:r>
              <a:rPr lang="en-HK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flavors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“In order for Artificial Intelligence to make progress in understanding the world around us, it needs to be able to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interpret such multimodal signals together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Multimodal machine learning aims to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build models that can process and relate information from multiple modalities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.”</a:t>
            </a:r>
          </a:p>
        </p:txBody>
      </p:sp>
    </p:spTree>
    <p:extLst>
      <p:ext uri="{BB962C8B-B14F-4D97-AF65-F5344CB8AC3E}">
        <p14:creationId xmlns:p14="http://schemas.microsoft.com/office/powerpoint/2010/main" val="1581070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D10C7-D5E0-22F1-0BAA-CFB424ADD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276" y="775904"/>
            <a:ext cx="8847436" cy="2742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What is modality?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3298785"/>
            <a:ext cx="11020647" cy="23146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The way in which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something happens or is experienced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Modality refers to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certain type of information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 and/or the </a:t>
            </a:r>
            <a:r>
              <a:rPr lang="en-HK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representation format </a:t>
            </a: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in which information is stored.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HK" sz="2400" dirty="0">
                <a:latin typeface="Calibri" panose="020F0502020204030204" pitchFamily="34" charset="0"/>
                <a:cs typeface="Calibri" panose="020F0502020204030204" pitchFamily="34" charset="0"/>
              </a:rPr>
              <a:t>Sensory modality: one of the primary forms of sensation, as vision or touch; channel of communication.</a:t>
            </a:r>
          </a:p>
        </p:txBody>
      </p:sp>
    </p:spTree>
    <p:extLst>
      <p:ext uri="{BB962C8B-B14F-4D97-AF65-F5344CB8AC3E}">
        <p14:creationId xmlns:p14="http://schemas.microsoft.com/office/powerpoint/2010/main" val="3865675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Multiple modalities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25567"/>
            <a:ext cx="11102431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There are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types of modalities.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549FB7-5283-B99A-74A1-315645E51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674" y="1887364"/>
            <a:ext cx="7461490" cy="40450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56C251-9006-9D85-25DC-FF3C7A3EF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56" y="1982949"/>
            <a:ext cx="3525178" cy="238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93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12594</TotalTime>
  <Words>1337</Words>
  <Application>Microsoft Macintosh PowerPoint</Application>
  <PresentationFormat>Widescreen</PresentationFormat>
  <Paragraphs>196</Paragraphs>
  <Slides>36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等线</vt:lpstr>
      <vt:lpstr>等线 Light</vt:lpstr>
      <vt:lpstr>Linux Libertine</vt:lpstr>
      <vt:lpstr>Arial</vt:lpstr>
      <vt:lpstr>Calibri</vt:lpstr>
      <vt:lpstr>Helvetica</vt:lpstr>
      <vt:lpstr>Times New Roman</vt:lpstr>
      <vt:lpstr>Office Theme</vt:lpstr>
      <vt:lpstr>Lecture 10:  Advanced Topics and Recent Trends</vt:lpstr>
      <vt:lpstr>Outline</vt:lpstr>
      <vt:lpstr>What is representation learning?</vt:lpstr>
      <vt:lpstr>Deep learning for representation learning (1)</vt:lpstr>
      <vt:lpstr>Deep learning for representation learning (2)</vt:lpstr>
      <vt:lpstr>Deep learning for representation learning (3)</vt:lpstr>
      <vt:lpstr>Why do we need multimodal learning?</vt:lpstr>
      <vt:lpstr>What is modality?</vt:lpstr>
      <vt:lpstr>Multiple modalities</vt:lpstr>
      <vt:lpstr>Real-world examples</vt:lpstr>
      <vt:lpstr>Core technical parts</vt:lpstr>
      <vt:lpstr>Multimodal representation</vt:lpstr>
      <vt:lpstr>Multimodal alignment</vt:lpstr>
      <vt:lpstr>Multimodal alignment</vt:lpstr>
      <vt:lpstr>Multimodal alignment example</vt:lpstr>
      <vt:lpstr>Multimodal fusion</vt:lpstr>
      <vt:lpstr>Multimodal translation</vt:lpstr>
      <vt:lpstr>Multimodal translation example (1)</vt:lpstr>
      <vt:lpstr>Multimodal translation example (2)</vt:lpstr>
      <vt:lpstr>Multimodal co-learning</vt:lpstr>
      <vt:lpstr>Data bias may result in discrimination (1)</vt:lpstr>
      <vt:lpstr>Data bias may result in discrimination (2)</vt:lpstr>
      <vt:lpstr>Why we should care about fairness?</vt:lpstr>
      <vt:lpstr>How to address fairness issues in data-related applications?</vt:lpstr>
      <vt:lpstr>Why do we need explainability?</vt:lpstr>
      <vt:lpstr>Black-box vs. white-box models</vt:lpstr>
      <vt:lpstr>Explainability definition</vt:lpstr>
      <vt:lpstr>Local explainability vs. global explainability</vt:lpstr>
      <vt:lpstr>Self-explainability vs. post-hoc explainability</vt:lpstr>
      <vt:lpstr>Explainability techniques: feature importance</vt:lpstr>
      <vt:lpstr>Explanation example</vt:lpstr>
      <vt:lpstr>Explainability techniques: surrogate model</vt:lpstr>
      <vt:lpstr>LIME: surrogate model</vt:lpstr>
      <vt:lpstr>Open problems</vt:lpstr>
      <vt:lpstr>PowerPoint Presentation</vt:lpstr>
      <vt:lpstr>Appendix  1. Multimodal Machine Learning: A Survey and Taxonomy, https://arxiv.org/abs/1705.09406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Shuqi</dc:creator>
  <cp:lastModifiedBy>Yifan 张祎凡</cp:lastModifiedBy>
  <cp:revision>1173</cp:revision>
  <dcterms:created xsi:type="dcterms:W3CDTF">2021-10-14T03:39:06Z</dcterms:created>
  <dcterms:modified xsi:type="dcterms:W3CDTF">2025-04-01T06:08:19Z</dcterms:modified>
</cp:coreProperties>
</file>